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7"/>
  </p:notesMasterIdLst>
  <p:sldIdLst>
    <p:sldId id="256" r:id="rId3"/>
    <p:sldId id="258" r:id="rId4"/>
    <p:sldId id="259" r:id="rId5"/>
    <p:sldId id="260" r:id="rId6"/>
    <p:sldId id="517" r:id="rId7"/>
    <p:sldId id="518" r:id="rId8"/>
    <p:sldId id="519" r:id="rId9"/>
    <p:sldId id="681" r:id="rId10"/>
    <p:sldId id="346" r:id="rId11"/>
    <p:sldId id="532" r:id="rId12"/>
    <p:sldId id="533" r:id="rId13"/>
    <p:sldId id="530" r:id="rId14"/>
    <p:sldId id="534" r:id="rId15"/>
    <p:sldId id="531" r:id="rId16"/>
    <p:sldId id="269" r:id="rId17"/>
    <p:sldId id="314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5" r:id="rId26"/>
    <p:sldId id="546" r:id="rId27"/>
    <p:sldId id="547" r:id="rId28"/>
    <p:sldId id="548" r:id="rId29"/>
    <p:sldId id="549" r:id="rId30"/>
    <p:sldId id="565" r:id="rId31"/>
    <p:sldId id="566" r:id="rId32"/>
    <p:sldId id="568" r:id="rId33"/>
    <p:sldId id="569" r:id="rId34"/>
    <p:sldId id="570" r:id="rId35"/>
    <p:sldId id="282" r:id="rId3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4" autoAdjust="0"/>
    <p:restoredTop sz="94962" autoAdjust="0"/>
  </p:normalViewPr>
  <p:slideViewPr>
    <p:cSldViewPr snapToGrid="0" snapToObjects="1">
      <p:cViewPr>
        <p:scale>
          <a:sx n="64" d="100"/>
          <a:sy n="64" d="100"/>
        </p:scale>
        <p:origin x="232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0298C-A48B-4668-ADF5-297DAA663DA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5AA06-E2F8-4B78-980E-23AB439FC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62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之前的作用已经做过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5AA06-E2F8-4B78-980E-23AB439FC3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83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3"/>
            <a:ext cx="12207983" cy="68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1991568" y="-998227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841724" y="2555586"/>
            <a:ext cx="8552502" cy="1041761"/>
          </a:xfrm>
        </p:spPr>
        <p:txBody>
          <a:bodyPr/>
          <a:lstStyle/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微信小程序</a:t>
            </a:r>
            <a:r>
              <a:rPr kumimoji="1" lang="zh-CN" altLang="en-US" dirty="0" smtClean="0"/>
              <a:t>开发基础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E26A2457-43B0-9046-AB30-9B947B358C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6205" y="5924973"/>
            <a:ext cx="1450306" cy="588643"/>
          </a:xfrm>
        </p:spPr>
        <p:txBody>
          <a:bodyPr/>
          <a:lstStyle/>
          <a:p>
            <a:r>
              <a:rPr lang="zh-CN" altLang="en-US" smtClean="0"/>
              <a:t>陈建海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开发工具介绍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4"/>
            <a:ext cx="9485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小程序框架的目的是通过尽可能简单、高效的方式让开发者可以在微信中开发具有原生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体验的服务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小程序框架提供了自己的视图层描述语言 </a:t>
            </a:r>
            <a:r>
              <a:rPr lang="en-US" altLang="zh-CN" dirty="0" smtClean="0"/>
              <a:t>WXML</a:t>
            </a:r>
            <a:r>
              <a:rPr lang="zh-CN" altLang="en-US" dirty="0"/>
              <a:t>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WXSS</a:t>
            </a:r>
            <a:r>
              <a:rPr lang="zh-CN" altLang="en-US" dirty="0" smtClean="0"/>
              <a:t>，以及 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，并在视图层与逻辑层之间提供了数据传输和事件系统，让开发者能够专注于数据和逻辑</a:t>
            </a: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2646878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小程序的目录结构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>02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91" y="4194338"/>
            <a:ext cx="7895258" cy="22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开发工具介绍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233910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基本的目录结构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>03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97" y="1148003"/>
            <a:ext cx="5499137" cy="54110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354" y="3311063"/>
            <a:ext cx="326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小程序主要的目录</a:t>
            </a:r>
            <a:r>
              <a:rPr kumimoji="1" lang="zh-CN" altLang="en-US" smtClean="0"/>
              <a:t>结构如右图：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6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小程序的配置文件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4"/>
            <a:ext cx="9485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/>
              <a:t> </a:t>
            </a:r>
            <a:r>
              <a:rPr lang="en-US" altLang="zh-CN" sz="2000" dirty="0" err="1" smtClean="0"/>
              <a:t>app.json</a:t>
            </a:r>
            <a:r>
              <a:rPr lang="zh-CN" altLang="en-US" sz="2000" dirty="0" smtClean="0"/>
              <a:t> 是当前小程序的全局配置，包括了小程序的所有页面路径、界面表现、网络超时时间、底部 </a:t>
            </a:r>
            <a:r>
              <a:rPr lang="en-US" altLang="zh-CN" sz="2000" dirty="0" smtClean="0"/>
              <a:t>tab</a:t>
            </a:r>
            <a:r>
              <a:rPr lang="zh-CN" altLang="en-US" sz="2000" dirty="0" smtClean="0"/>
              <a:t> 等。</a:t>
            </a:r>
            <a:endParaRPr lang="en-US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2829621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全局配置 </a:t>
            </a:r>
            <a:r>
              <a:rPr lang="en-US" altLang="zh-CN" sz="2400" b="1" dirty="0" err="1" smtClean="0">
                <a:solidFill>
                  <a:schemeClr val="accent2">
                    <a:lumMod val="75000"/>
                  </a:schemeClr>
                </a:solidFill>
              </a:rPr>
              <a:t>app.json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955" y="2979333"/>
            <a:ext cx="5721671" cy="3083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6542" y="3455674"/>
            <a:ext cx="4521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/>
              <a:t>普通快速启动项目</a:t>
            </a:r>
            <a:r>
              <a:rPr kumimoji="1" lang="zh-CN" altLang="en-US" dirty="0" smtClean="0"/>
              <a:t>里面的 </a:t>
            </a:r>
            <a:r>
              <a:rPr kumimoji="1" lang="en-US" altLang="zh-CN" dirty="0" err="1" smtClean="0"/>
              <a:t>app.json</a:t>
            </a:r>
            <a:r>
              <a:rPr kumimoji="1" lang="zh-CN" altLang="en-US" dirty="0" smtClean="0"/>
              <a:t> 配置字段的含义：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Pages</a:t>
            </a:r>
            <a:r>
              <a:rPr kumimoji="1" lang="zh-CN" altLang="en-US" dirty="0" smtClean="0"/>
              <a:t> 字段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描述当前小程序所有页面路径，这是为了让微信客户端知道当前你的小程序页面定义在哪个目录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Window</a:t>
            </a:r>
            <a:r>
              <a:rPr kumimoji="1" lang="zh-CN" altLang="en-US" dirty="0" smtClean="0"/>
              <a:t> 字段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定义小程序所有页面的顶部背景颜色，文字颜色定义等</a:t>
            </a:r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053547" y="602311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（完整的配置信息参考官方文档）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97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小程序的配置文件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4"/>
            <a:ext cx="948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err="1" smtClean="0"/>
              <a:t>Tabbar</a:t>
            </a:r>
            <a:r>
              <a:rPr lang="zh-CN" altLang="en-US" sz="2000" dirty="0" smtClean="0"/>
              <a:t> 是导航栏，常用的配置项如下图所示：</a:t>
            </a:r>
            <a:endParaRPr lang="zh-CN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1947713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dirty="0" err="1" smtClean="0">
                <a:solidFill>
                  <a:schemeClr val="accent2">
                    <a:lumMod val="75000"/>
                  </a:schemeClr>
                </a:solidFill>
              </a:rPr>
              <a:t>Tabbar</a:t>
            </a: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配置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23" y="2886929"/>
            <a:ext cx="7086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导航条设置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86948" y="2162454"/>
            <a:ext cx="9485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err="1" smtClean="0"/>
              <a:t>Page.json</a:t>
            </a:r>
            <a:r>
              <a:rPr lang="zh-CN" altLang="en-US" dirty="0" smtClean="0"/>
              <a:t> 和 </a:t>
            </a:r>
            <a:r>
              <a:rPr lang="en-US" altLang="zh-CN" dirty="0" err="1" smtClean="0"/>
              <a:t>app.json</a:t>
            </a:r>
            <a:r>
              <a:rPr lang="zh-CN" altLang="en-US" dirty="0" smtClean="0"/>
              <a:t> 的区别是 </a:t>
            </a:r>
            <a:r>
              <a:rPr lang="en-US" altLang="zh-CN" dirty="0" err="1" smtClean="0"/>
              <a:t>page.json</a:t>
            </a:r>
            <a:r>
              <a:rPr lang="zh-CN" altLang="en-US" dirty="0" smtClean="0"/>
              <a:t> 是用来表示当前小程序相关页面的配置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开发者可以独立定义每一个页面的一些属性，如顶部颜色、是否允许下拉刷新等。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3005759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页面配置 </a:t>
            </a:r>
            <a:r>
              <a:rPr lang="en-US" altLang="zh-CN" sz="2400" b="1" dirty="0" err="1" smtClean="0">
                <a:solidFill>
                  <a:schemeClr val="accent2">
                    <a:lumMod val="75000"/>
                  </a:schemeClr>
                </a:solidFill>
              </a:rPr>
              <a:t>page.json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84" y="3166385"/>
            <a:ext cx="7086600" cy="2984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3692" y="3363342"/>
            <a:ext cx="21460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page.json</a:t>
            </a:r>
            <a:r>
              <a:rPr lang="zh-CN" altLang="en-US" dirty="0"/>
              <a:t> 中的配置只能设置部分 </a:t>
            </a:r>
            <a:r>
              <a:rPr lang="en-US" altLang="zh-CN" dirty="0"/>
              <a:t>window</a:t>
            </a:r>
            <a:r>
              <a:rPr lang="zh-CN" altLang="en-US" dirty="0"/>
              <a:t> 配置项的内容，当有相同的配置项同时在两个配置文件时，</a:t>
            </a:r>
            <a:r>
              <a:rPr lang="en-US" altLang="zh-CN" dirty="0" err="1"/>
              <a:t>page.json</a:t>
            </a:r>
            <a:r>
              <a:rPr lang="zh-CN" altLang="en-US" dirty="0"/>
              <a:t> 中的设置会覆盖 </a:t>
            </a:r>
            <a:r>
              <a:rPr lang="en-US" altLang="zh-CN" dirty="0" err="1"/>
              <a:t>app.json</a:t>
            </a:r>
            <a:r>
              <a:rPr lang="zh-CN" altLang="en-US" dirty="0"/>
              <a:t> 的设置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3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315312" cy="825190"/>
          </a:xfrm>
        </p:spPr>
        <p:txBody>
          <a:bodyPr/>
          <a:lstStyle/>
          <a:p>
            <a:r>
              <a:rPr kumimoji="1" lang="zh-CN" altLang="en-US" b="1" dirty="0" smtClean="0"/>
              <a:t>常见组件介绍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常见组件介绍</a:t>
            </a:r>
            <a:endParaRPr kumimoji="1" lang="zh-CN" altLang="en-US" dirty="0"/>
          </a:p>
        </p:txBody>
      </p:sp>
      <p:sp>
        <p:nvSpPr>
          <p:cNvPr id="36" name="文本框 8"/>
          <p:cNvSpPr txBox="1"/>
          <p:nvPr/>
        </p:nvSpPr>
        <p:spPr>
          <a:xfrm>
            <a:off x="1660383" y="2422047"/>
            <a:ext cx="6012626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/>
              <a:t>在组件介绍当中，我们将重点介绍小程序中常用的布局组件：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b="1" dirty="0"/>
              <a:t> </a:t>
            </a:r>
            <a:r>
              <a:rPr lang="en-US" altLang="zh-CN" b="1" dirty="0" smtClean="0"/>
              <a:t>v</a:t>
            </a:r>
            <a:r>
              <a:rPr lang="en-US" altLang="zh-CN" b="1" dirty="0" smtClean="0"/>
              <a:t>iew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text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rich-text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button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image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navigator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icon</a:t>
            </a:r>
            <a:r>
              <a:rPr lang="zh-CN" altLang="en-US" b="1" dirty="0" smtClean="0"/>
              <a:t>、</a:t>
            </a:r>
            <a:r>
              <a:rPr lang="en-US" altLang="zh-CN" b="1" dirty="0" err="1" smtClean="0"/>
              <a:t>swiper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radio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checkbox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其他的组件如地图、播放器等组件同学们掌握了学习方式之后可以自行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扫描右侧二维码可以查看官方提供好的一些组件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 flipV="1">
            <a:off x="1706713" y="1506749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76632" y="1605708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官方组件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60383" y="1502930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00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409" y="2530502"/>
            <a:ext cx="3254340" cy="308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36" name="文本框 8"/>
          <p:cNvSpPr txBox="1"/>
          <p:nvPr/>
        </p:nvSpPr>
        <p:spPr>
          <a:xfrm>
            <a:off x="2205724" y="2530493"/>
            <a:ext cx="9362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view</a:t>
            </a:r>
            <a:r>
              <a:rPr lang="zh-CN" altLang="en-US" sz="2000" b="1" dirty="0" smtClean="0"/>
              <a:t> 组件就是一块视图域，用来代替前端开发当中的 </a:t>
            </a:r>
            <a:r>
              <a:rPr lang="en-US" altLang="zh-CN" sz="2000" b="1" dirty="0" smtClean="0"/>
              <a:t>div</a:t>
            </a:r>
            <a:r>
              <a:rPr lang="zh-CN" altLang="en-US" sz="2000" b="1" dirty="0" smtClean="0"/>
              <a:t> 标签</a:t>
            </a:r>
            <a:endParaRPr lang="en-US" altLang="zh-CN" sz="2000" b="1" dirty="0" smtClean="0"/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view</a:t>
            </a:r>
            <a:r>
              <a:rPr lang="zh-CN" altLang="en-US" sz="2000" b="1" dirty="0" smtClean="0"/>
              <a:t> 组件也可以互相之间进行嵌套</a:t>
            </a:r>
            <a:endParaRPr lang="en-US" altLang="zh-CN" sz="2000" b="1" dirty="0" smtClean="0"/>
          </a:p>
        </p:txBody>
      </p:sp>
      <p:sp>
        <p:nvSpPr>
          <p:cNvPr id="5" name="矩形 4"/>
          <p:cNvSpPr/>
          <p:nvPr/>
        </p:nvSpPr>
        <p:spPr>
          <a:xfrm flipV="1">
            <a:off x="2252054" y="1655351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21973" y="1754310"/>
            <a:ext cx="1887055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View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 组件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5724" y="1651532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3">
                    <a:lumMod val="75000"/>
                  </a:schemeClr>
                </a:solidFill>
              </a:rPr>
              <a:t>01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053" y="4160353"/>
            <a:ext cx="6521711" cy="12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36" name="文本框 8"/>
          <p:cNvSpPr txBox="1"/>
          <p:nvPr/>
        </p:nvSpPr>
        <p:spPr>
          <a:xfrm>
            <a:off x="1660383" y="1884164"/>
            <a:ext cx="936265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/>
              <a:t> </a:t>
            </a:r>
            <a:r>
              <a:rPr lang="en-US" altLang="zh-CN" b="1" dirty="0" smtClean="0"/>
              <a:t>text</a:t>
            </a:r>
            <a:r>
              <a:rPr lang="zh-CN" altLang="en-US" b="1" dirty="0" smtClean="0"/>
              <a:t> 组件是文本标签，只能嵌套 </a:t>
            </a:r>
            <a:r>
              <a:rPr lang="en-US" altLang="zh-CN" b="1" dirty="0" smtClean="0"/>
              <a:t>text</a:t>
            </a:r>
            <a:r>
              <a:rPr lang="zh-CN" altLang="en-US" b="1" dirty="0" smtClean="0"/>
              <a:t> 不能再嵌套 </a:t>
            </a:r>
            <a:r>
              <a:rPr lang="en-US" altLang="zh-CN" b="1" dirty="0" smtClean="0"/>
              <a:t>view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 </a:t>
            </a:r>
            <a:r>
              <a:rPr lang="en-US" altLang="zh-CN" b="1" dirty="0" smtClean="0"/>
              <a:t>text</a:t>
            </a:r>
            <a:r>
              <a:rPr lang="zh-CN" altLang="en-US" b="1" dirty="0" smtClean="0"/>
              <a:t> 组件长按文字可以复制（只有这个标签才有这个功能）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 可以对空格、回车进行编码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 flipV="1">
            <a:off x="1660383" y="1057430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30302" y="1156389"/>
            <a:ext cx="1659493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Text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4053" y="1053611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02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22" y="5018917"/>
            <a:ext cx="6985000" cy="1206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47" y="3370137"/>
            <a:ext cx="8154525" cy="13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36" name="文本框 8"/>
          <p:cNvSpPr txBox="1"/>
          <p:nvPr/>
        </p:nvSpPr>
        <p:spPr>
          <a:xfrm>
            <a:off x="1781407" y="2805224"/>
            <a:ext cx="9362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/>
              <a:t>Image</a:t>
            </a:r>
            <a:r>
              <a:rPr lang="zh-CN" altLang="en-US" sz="2000" dirty="0" smtClean="0"/>
              <a:t>组件用于插入图片标签。</a:t>
            </a:r>
            <a:r>
              <a:rPr lang="en-US" altLang="zh-CN" sz="2000" dirty="0" smtClean="0"/>
              <a:t>Image</a:t>
            </a:r>
            <a:r>
              <a:rPr lang="zh-CN" altLang="en-US" sz="2000" dirty="0" smtClean="0"/>
              <a:t>组件内默认宽度</a:t>
            </a:r>
            <a:r>
              <a:rPr lang="en-US" altLang="zh-CN" sz="2000" dirty="0" smtClean="0"/>
              <a:t>320px</a:t>
            </a:r>
            <a:r>
              <a:rPr lang="zh-CN" altLang="en-US" sz="2000" dirty="0" smtClean="0"/>
              <a:t>、高度</a:t>
            </a:r>
            <a:r>
              <a:rPr lang="en-US" altLang="zh-CN" sz="2000" dirty="0" smtClean="0"/>
              <a:t>240px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支持图片的懒加载（进入页面之后才开始加载图片，提高页面的相应速度）</a:t>
            </a:r>
            <a:endParaRPr lang="zh-CN" altLang="zh-CN" sz="2000" dirty="0"/>
          </a:p>
        </p:txBody>
      </p:sp>
      <p:sp>
        <p:nvSpPr>
          <p:cNvPr id="5" name="矩形 4"/>
          <p:cNvSpPr/>
          <p:nvPr/>
        </p:nvSpPr>
        <p:spPr>
          <a:xfrm flipV="1">
            <a:off x="1827737" y="1877497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97656" y="1976456"/>
            <a:ext cx="2137124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Image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 组件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1407" y="187367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03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76" y="4051734"/>
            <a:ext cx="8151150" cy="18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3"/>
          <p:cNvSpPr txBox="1">
            <a:spLocks/>
          </p:cNvSpPr>
          <p:nvPr/>
        </p:nvSpPr>
        <p:spPr>
          <a:xfrm>
            <a:off x="6572041" y="1837779"/>
            <a:ext cx="5125154" cy="634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01 </a:t>
            </a:r>
            <a:r>
              <a:rPr kumimoji="1"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小程序的环境准备</a:t>
            </a:r>
            <a:endParaRPr kumimoji="1" lang="zh-CN" altLang="en-US" sz="3600" b="1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文本占位符 5"/>
          <p:cNvSpPr txBox="1">
            <a:spLocks/>
          </p:cNvSpPr>
          <p:nvPr/>
        </p:nvSpPr>
        <p:spPr>
          <a:xfrm>
            <a:off x="6572041" y="2746735"/>
            <a:ext cx="4857959" cy="634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02 </a:t>
            </a:r>
            <a:r>
              <a:rPr kumimoji="1"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开发工具介绍</a:t>
            </a:r>
            <a:endParaRPr kumimoji="1" lang="zh-CN" altLang="en-US" sz="3600" b="1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占位符 7"/>
          <p:cNvSpPr txBox="1">
            <a:spLocks/>
          </p:cNvSpPr>
          <p:nvPr/>
        </p:nvSpPr>
        <p:spPr>
          <a:xfrm>
            <a:off x="6572042" y="3655691"/>
            <a:ext cx="5686094" cy="634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03 </a:t>
            </a:r>
            <a:r>
              <a:rPr kumimoji="1"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常见组件介绍</a:t>
            </a:r>
            <a:endParaRPr kumimoji="1" lang="zh-CN" altLang="en-US" sz="3600" b="1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占位符 7"/>
          <p:cNvSpPr txBox="1">
            <a:spLocks/>
          </p:cNvSpPr>
          <p:nvPr/>
        </p:nvSpPr>
        <p:spPr>
          <a:xfrm>
            <a:off x="6572042" y="4564161"/>
            <a:ext cx="5686094" cy="634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04 </a:t>
            </a:r>
            <a:r>
              <a:rPr kumimoji="1"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数据渲染</a:t>
            </a:r>
            <a:endParaRPr kumimoji="1" lang="zh-CN" altLang="en-US" sz="3600" b="1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36" name="文本框 8"/>
          <p:cNvSpPr txBox="1"/>
          <p:nvPr/>
        </p:nvSpPr>
        <p:spPr>
          <a:xfrm>
            <a:off x="1577930" y="3008947"/>
            <a:ext cx="3113340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/>
              <a:t>mode</a:t>
            </a:r>
            <a:r>
              <a:rPr lang="zh-CN" altLang="en-US" dirty="0" smtClean="0"/>
              <a:t>有 </a:t>
            </a:r>
            <a:r>
              <a:rPr lang="en-US" altLang="zh-CN" dirty="0" smtClean="0"/>
              <a:t>13</a:t>
            </a:r>
            <a:r>
              <a:rPr lang="zh-CN" altLang="en-US" dirty="0" smtClean="0"/>
              <a:t> 种模式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其中 </a:t>
            </a:r>
            <a:r>
              <a:rPr lang="en-US" altLang="zh-CN" dirty="0" smtClean="0"/>
              <a:t>4</a:t>
            </a:r>
            <a:r>
              <a:rPr lang="zh-CN" altLang="en-US" dirty="0" smtClean="0"/>
              <a:t> 种是缩放模式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en-US" altLang="zh-CN" dirty="0" smtClean="0"/>
              <a:t>9</a:t>
            </a:r>
            <a:r>
              <a:rPr lang="zh-CN" altLang="en-US" dirty="0" smtClean="0"/>
              <a:t> 种是裁剪模式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 flipV="1">
            <a:off x="812191" y="1188694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82110" y="1287653"/>
            <a:ext cx="4142481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Image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</a:t>
            </a: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mode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有效值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5861" y="1184875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03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278" y="1951829"/>
            <a:ext cx="6029739" cy="44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36" name="文本框 8"/>
          <p:cNvSpPr txBox="1"/>
          <p:nvPr/>
        </p:nvSpPr>
        <p:spPr>
          <a:xfrm>
            <a:off x="1660383" y="2422047"/>
            <a:ext cx="4044678" cy="957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err="1" smtClean="0"/>
              <a:t>Swiper</a:t>
            </a:r>
            <a:r>
              <a:rPr lang="zh-CN" altLang="en-US" b="1" dirty="0" smtClean="0"/>
              <a:t>组件是微信内置的轮播图组件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滑块视图容器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 flipV="1">
            <a:off x="1706713" y="1506749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76632" y="1605708"/>
            <a:ext cx="2126736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err="1" smtClean="0">
                <a:solidFill>
                  <a:schemeClr val="accent3">
                    <a:lumMod val="75000"/>
                  </a:schemeClr>
                </a:solidFill>
              </a:rPr>
              <a:t>Swiper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60383" y="1502930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04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174" y="979628"/>
            <a:ext cx="4233875" cy="5513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08920" y="4293703"/>
            <a:ext cx="30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默认宽度 </a:t>
            </a:r>
            <a:r>
              <a:rPr kumimoji="1" lang="en-US" altLang="zh-CN" dirty="0" smtClean="0"/>
              <a:t>100%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高度 </a:t>
            </a:r>
            <a:r>
              <a:rPr kumimoji="1" lang="en-US" altLang="zh-CN" dirty="0" smtClean="0"/>
              <a:t>150px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16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 flipV="1">
            <a:off x="1706713" y="1506749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76632" y="1605708"/>
            <a:ext cx="2844881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err="1" smtClean="0">
                <a:solidFill>
                  <a:schemeClr val="accent3">
                    <a:lumMod val="75000"/>
                  </a:schemeClr>
                </a:solidFill>
              </a:rPr>
              <a:t>Swiper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组件属性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60383" y="1502930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04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13" y="2597702"/>
            <a:ext cx="8940516" cy="34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36" name="文本框 8"/>
          <p:cNvSpPr txBox="1"/>
          <p:nvPr/>
        </p:nvSpPr>
        <p:spPr>
          <a:xfrm>
            <a:off x="1064034" y="3375261"/>
            <a:ext cx="318991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/>
              <a:t>Navigator</a:t>
            </a:r>
            <a:r>
              <a:rPr lang="zh-CN" altLang="en-US" dirty="0" smtClean="0"/>
              <a:t>组件是导航组件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类似于超链接标签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 flipV="1">
            <a:off x="1010969" y="1447113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80888" y="1546072"/>
            <a:ext cx="2707985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Navigator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4639" y="140353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05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85" y="1674527"/>
            <a:ext cx="6583820" cy="18810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84" y="4131249"/>
            <a:ext cx="5374825" cy="22346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77267" y="3756993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open-type</a:t>
            </a:r>
            <a:r>
              <a:rPr kumimoji="1" lang="zh-CN" altLang="en-US" dirty="0" smtClean="0"/>
              <a:t>有效值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82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36" name="文本框 8"/>
          <p:cNvSpPr txBox="1"/>
          <p:nvPr/>
        </p:nvSpPr>
        <p:spPr>
          <a:xfrm>
            <a:off x="1660383" y="2422047"/>
            <a:ext cx="936265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 smtClean="0"/>
              <a:t>按钮组件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 flipV="1">
            <a:off x="1706713" y="1506749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76632" y="1605708"/>
            <a:ext cx="2138919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button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60383" y="1502930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06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882" y="1893599"/>
            <a:ext cx="3937000" cy="1752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853" y="3854061"/>
            <a:ext cx="5737057" cy="24691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49896" y="46713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有三种样式可以选择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 flipV="1">
            <a:off x="792313" y="1228456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62232" y="1327415"/>
            <a:ext cx="3222549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Button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组件设置项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5983" y="1224637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06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66" y="1880508"/>
            <a:ext cx="5791200" cy="3009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83" y="5490262"/>
            <a:ext cx="4147185" cy="10079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23" y="5583785"/>
            <a:ext cx="3683000" cy="914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83" y="5443501"/>
            <a:ext cx="3632200" cy="863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90870" y="508883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的值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227983" y="510871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的值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183757" y="5128592"/>
            <a:ext cx="171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Font-type</a:t>
            </a:r>
            <a:r>
              <a:rPr kumimoji="1" lang="zh-CN" altLang="en-US" dirty="0" smtClean="0"/>
              <a:t>的值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88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36" name="文本框 8"/>
          <p:cNvSpPr txBox="1"/>
          <p:nvPr/>
        </p:nvSpPr>
        <p:spPr>
          <a:xfrm>
            <a:off x="1660383" y="2258445"/>
            <a:ext cx="936265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/>
              <a:t>Icon</a:t>
            </a:r>
            <a:r>
              <a:rPr lang="zh-CN" altLang="en-US" dirty="0" smtClean="0"/>
              <a:t>组件，即图标组件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 flipV="1">
            <a:off x="1706713" y="1506749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76632" y="1605708"/>
            <a:ext cx="1662635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icon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60383" y="1502930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07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61" y="3023489"/>
            <a:ext cx="3835400" cy="292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846" y="3599953"/>
            <a:ext cx="56769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 flipV="1">
            <a:off x="772433" y="1466993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42352" y="1565952"/>
            <a:ext cx="239520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Icon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组件例子</a:t>
            </a:r>
            <a:endParaRPr lang="en-US" altLang="zh-CN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6103" y="1463174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07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36" y="3975652"/>
            <a:ext cx="6229095" cy="23397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795" y="1304147"/>
            <a:ext cx="6138138" cy="30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常见组件介绍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 flipV="1">
            <a:off x="1706713" y="1506749"/>
            <a:ext cx="76573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76632" y="1605708"/>
            <a:ext cx="4721998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Radio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组件和</a:t>
            </a: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</a:rPr>
              <a:t>checkbox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</a:rPr>
              <a:t>组件</a:t>
            </a:r>
            <a:endParaRPr lang="en-US" altLang="zh-CN" sz="2800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60383" y="1502930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3">
                    <a:lumMod val="75000"/>
                  </a:schemeClr>
                </a:solidFill>
              </a:rPr>
              <a:t>08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95" y="4471505"/>
            <a:ext cx="4470400" cy="1117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31" y="4496905"/>
            <a:ext cx="3352800" cy="1066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13927" y="2516748"/>
            <a:ext cx="4796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radio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checkbox</a:t>
            </a:r>
            <a:r>
              <a:rPr kumimoji="1" lang="zh-CN" altLang="en-US" dirty="0" smtClean="0"/>
              <a:t>是两个常用的做选项的组件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可以通过 </a:t>
            </a:r>
            <a:r>
              <a:rPr kumimoji="1" lang="en-US" altLang="zh-CN" dirty="0" smtClean="0"/>
              <a:t>color</a:t>
            </a:r>
            <a:r>
              <a:rPr kumimoji="1" lang="zh-CN" altLang="en-US" dirty="0" smtClean="0"/>
              <a:t> 属性来修改颜色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88435" y="395577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Radio</a:t>
            </a:r>
            <a:r>
              <a:rPr kumimoji="1" lang="zh-CN" altLang="en-US" dirty="0" smtClean="0"/>
              <a:t>组件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686800" y="4015409"/>
            <a:ext cx="172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Checkbox</a:t>
            </a:r>
            <a:r>
              <a:rPr kumimoji="1" lang="zh-CN" altLang="en-US" dirty="0" smtClean="0"/>
              <a:t>组件</a:t>
            </a:r>
            <a:endParaRPr kumimoji="1"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1610139" y="5923722"/>
            <a:ext cx="31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需要与</a:t>
            </a:r>
            <a:r>
              <a:rPr kumimoji="1" lang="en-US" altLang="zh-CN" dirty="0" smtClean="0"/>
              <a:t>radio-group</a:t>
            </a:r>
            <a:r>
              <a:rPr kumimoji="1" lang="zh-CN" altLang="en-US" dirty="0" smtClean="0"/>
              <a:t>一起使用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626630" y="5976732"/>
            <a:ext cx="369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需要与</a:t>
            </a:r>
            <a:r>
              <a:rPr kumimoji="1" lang="en-US" altLang="zh-CN" dirty="0" smtClean="0"/>
              <a:t>checkbox-group</a:t>
            </a:r>
            <a:r>
              <a:rPr kumimoji="1" lang="zh-CN" altLang="en-US" dirty="0" smtClean="0"/>
              <a:t>一起使用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9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4330650" y="658349"/>
            <a:ext cx="3826789" cy="2373032"/>
          </a:xfrm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872552" y="3035682"/>
            <a:ext cx="4742986" cy="825190"/>
          </a:xfrm>
        </p:spPr>
        <p:txBody>
          <a:bodyPr/>
          <a:lstStyle/>
          <a:p>
            <a:r>
              <a:rPr kumimoji="1" lang="zh-CN" altLang="en-US" b="1" dirty="0" smtClean="0"/>
              <a:t>数据渲染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520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4330650" y="658349"/>
            <a:ext cx="3826789" cy="2373032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872552" y="3035682"/>
            <a:ext cx="4742986" cy="825190"/>
          </a:xfrm>
        </p:spPr>
        <p:txBody>
          <a:bodyPr/>
          <a:lstStyle/>
          <a:p>
            <a:r>
              <a:rPr kumimoji="1" lang="zh-CN" altLang="en-US" b="1" dirty="0" smtClean="0"/>
              <a:t>开发环境准备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数据渲染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301075" y="2331610"/>
            <a:ext cx="100534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/>
              <a:t>小</a:t>
            </a:r>
            <a:r>
              <a:rPr lang="zh-CN" altLang="zh-CN" sz="2000" dirty="0" smtClean="0"/>
              <a:t>程序</a:t>
            </a:r>
            <a:r>
              <a:rPr lang="zh-CN" altLang="en-US" sz="2000" dirty="0" smtClean="0"/>
              <a:t>的数据渲染方式主要有两种：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 smtClean="0"/>
              <a:t>）</a:t>
            </a:r>
            <a:r>
              <a:rPr lang="zh-CN" altLang="en-US" sz="2000" dirty="0" smtClean="0"/>
              <a:t>列表渲染</a:t>
            </a:r>
            <a:r>
              <a:rPr lang="zh-CN" altLang="zh-CN" sz="2000" dirty="0" smtClean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 smtClean="0"/>
              <a:t>）</a:t>
            </a:r>
            <a:r>
              <a:rPr lang="zh-CN" altLang="en-US" sz="2000" dirty="0" smtClean="0"/>
              <a:t>条件渲染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将想要渲染的数据写入到 </a:t>
            </a:r>
            <a:r>
              <a:rPr lang="en-US" altLang="zh-CN" sz="2000" dirty="0" err="1" smtClean="0"/>
              <a:t>js</a:t>
            </a:r>
            <a:r>
              <a:rPr lang="zh-CN" altLang="en-US" sz="2000" dirty="0" smtClean="0"/>
              <a:t> 文件的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项下，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通过列表渲染或者条件渲染的方式，将数据渲染出来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0914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数据渲染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1022401" y="2305483"/>
            <a:ext cx="10053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渲染项的变量名默认为 </a:t>
            </a:r>
            <a:r>
              <a:rPr lang="en-US" altLang="zh-CN" sz="2000" dirty="0" smtClean="0"/>
              <a:t>item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</a:t>
            </a:r>
            <a:r>
              <a:rPr lang="en-US" altLang="zh-CN" sz="2000" dirty="0" err="1" smtClean="0"/>
              <a:t>wx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for-item</a:t>
            </a:r>
            <a:r>
              <a:rPr lang="zh-CN" altLang="en-US" sz="2000" dirty="0" smtClean="0"/>
              <a:t> 可以指定数组当前元素的变量名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下标变量名默认为 </a:t>
            </a:r>
            <a:r>
              <a:rPr lang="en-US" altLang="zh-CN" sz="2000" dirty="0" smtClean="0"/>
              <a:t>index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wx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for-index</a:t>
            </a:r>
            <a:r>
              <a:rPr lang="zh-CN" altLang="en-US" sz="2000" dirty="0" smtClean="0"/>
              <a:t> 可以指定数组当前下标的变量名</a:t>
            </a:r>
            <a:endParaRPr lang="zh-CN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</a:rPr>
              <a:t>列表渲染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4325" y="4495418"/>
            <a:ext cx="92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 </a:t>
            </a:r>
            <a:r>
              <a:rPr kumimoji="1" lang="en-US" altLang="zh-CN" dirty="0" err="1" smtClean="0"/>
              <a:t>wx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 用来提高数组渲染的性能，可以选择 </a:t>
            </a:r>
            <a:r>
              <a:rPr kumimoji="1" lang="en-US" altLang="zh-CN" dirty="0" smtClean="0"/>
              <a:t>string</a:t>
            </a:r>
            <a:r>
              <a:rPr kumimoji="1" lang="zh-CN" altLang="en-US" dirty="0" smtClean="0"/>
              <a:t> 类型，表示循环项中的唯一属性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67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数据渲染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2339102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</a:rPr>
              <a:t>列表渲染例子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1" y="2356214"/>
            <a:ext cx="9038091" cy="911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51" y="3569803"/>
            <a:ext cx="9038091" cy="29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5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数据渲染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1022401" y="2305483"/>
            <a:ext cx="1005342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在小程序中，使用 </a:t>
            </a:r>
            <a:r>
              <a:rPr lang="en-US" altLang="zh-CN" sz="2000" dirty="0" err="1" smtClean="0"/>
              <a:t>wx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if</a:t>
            </a:r>
            <a:r>
              <a:rPr lang="en-US" altLang="zh-CN" sz="2000" dirty="0" smtClean="0"/>
              <a:t>=“{{condition}}”</a:t>
            </a:r>
            <a:r>
              <a:rPr lang="zh-CN" altLang="en-US" sz="2000" dirty="0" smtClean="0"/>
              <a:t> 来判断是否需要渲染该代码块</a:t>
            </a:r>
            <a:endParaRPr lang="zh-CN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</a:rPr>
              <a:t>条件渲染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1"/>
                </a:solidFill>
              </a:rPr>
              <a:t>02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59" y="2958765"/>
            <a:ext cx="7925625" cy="1297289"/>
          </a:xfrm>
          <a:prstGeom prst="rect">
            <a:avLst/>
          </a:prstGeom>
        </p:spPr>
      </p:pic>
      <p:sp>
        <p:nvSpPr>
          <p:cNvPr id="10" name="文本框 8"/>
          <p:cNvSpPr txBox="1"/>
          <p:nvPr/>
        </p:nvSpPr>
        <p:spPr>
          <a:xfrm>
            <a:off x="1055533" y="4465587"/>
            <a:ext cx="1005342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也可以通过设置变量值，将某一个元素进行隐藏</a:t>
            </a:r>
            <a:endParaRPr lang="zh-CN" altLang="zh-CN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49" y="5174744"/>
            <a:ext cx="8171046" cy="5700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39549" y="6102626"/>
            <a:ext cx="831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通过在 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 文件中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项中的 </a:t>
            </a:r>
            <a:r>
              <a:rPr kumimoji="1" lang="en-US" altLang="zh-CN" dirty="0" smtClean="0"/>
              <a:t>condition</a:t>
            </a:r>
            <a:r>
              <a:rPr kumimoji="1" lang="zh-CN" altLang="en-US" dirty="0" smtClean="0"/>
              <a:t> 变化，就可以轻松控制元素显示或隐藏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3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开发环境准备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1022401" y="2305483"/>
            <a:ext cx="100534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1" dirty="0" smtClean="0"/>
              <a:t>注册并获取小程序</a:t>
            </a:r>
            <a:r>
              <a:rPr lang="en-US" altLang="zh-CN" sz="2000" b="1" dirty="0" err="1" smtClean="0"/>
              <a:t>AppID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 建议使用全新的邮箱，没有注册过其他小程序或者公众号的邮箱，访问注册页面，完成小程序账号的注册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后期</a:t>
            </a:r>
            <a:r>
              <a:rPr lang="zh-CN" altLang="en-US" sz="2000" dirty="0"/>
              <a:t>调用微信小程序的接口等功能，需要索取开发者小程序中的</a:t>
            </a:r>
            <a:r>
              <a:rPr lang="en-US" altLang="zh-CN" sz="2000" dirty="0" err="1"/>
              <a:t>AppID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在</a:t>
            </a:r>
            <a:r>
              <a:rPr lang="zh-CN" altLang="en-US" sz="2000" dirty="0"/>
              <a:t>注册成功后，获取小程序的</a:t>
            </a:r>
            <a:r>
              <a:rPr lang="en-US" altLang="zh-CN" sz="2000" dirty="0" err="1" smtClean="0"/>
              <a:t>AppID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</a:rPr>
              <a:t>注册账号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开发环境准备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205376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</a:rPr>
              <a:t>获取</a:t>
            </a:r>
            <a:r>
              <a:rPr lang="en-US" altLang="zh-CN" sz="2800" b="1" dirty="0" err="1" smtClean="0">
                <a:solidFill>
                  <a:schemeClr val="accent1"/>
                </a:solidFill>
              </a:rPr>
              <a:t>AppID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92" y="2304010"/>
            <a:ext cx="4390887" cy="37648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072" y="2313117"/>
            <a:ext cx="5790091" cy="37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开发环境准备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1022401" y="2305483"/>
            <a:ext cx="3251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小程序自带开发者工具，集开发、预览、调试、发布于一身的完整环境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小程序开发过程中的环节和网页开发的流程类似</a:t>
            </a:r>
            <a:endParaRPr lang="zh-CN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2698175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</a:rPr>
              <a:t>下载开发者工具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1"/>
                </a:solidFill>
              </a:rPr>
              <a:t>02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890" y="1411458"/>
            <a:ext cx="5237680" cy="50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开发环境准备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1026582" y="1411458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8651" y="1456619"/>
            <a:ext cx="377539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</a:rPr>
              <a:t>创建第一个小程序项目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175" y="1411458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1"/>
                </a:solidFill>
              </a:rPr>
              <a:t>03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4" y="2542463"/>
            <a:ext cx="5351393" cy="36614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14" y="2542463"/>
            <a:ext cx="5236383" cy="35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2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b="1" dirty="0" smtClean="0"/>
              <a:t>开发工具介绍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066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开发工具介绍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686949" y="126727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1034666" y="2361965"/>
            <a:ext cx="202135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小程序开发者工具内部集成了类似于网页开发一样的工具，具体的有下面几个部分：</a:t>
            </a: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499018" y="1312432"/>
            <a:ext cx="233910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开发者工具概览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42" y="126727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23" y="1669647"/>
            <a:ext cx="5954295" cy="43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1486</TotalTime>
  <Words>1092</Words>
  <Application>Microsoft Macintosh PowerPoint</Application>
  <PresentationFormat>宽屏</PresentationFormat>
  <Paragraphs>167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Calibri</vt:lpstr>
      <vt:lpstr>Century Gothic</vt:lpstr>
      <vt:lpstr>Microsoft YaHei</vt:lpstr>
      <vt:lpstr>Segoe UI Light</vt:lpstr>
      <vt:lpstr>宋体</vt:lpstr>
      <vt:lpstr>微软雅黑</vt:lpstr>
      <vt:lpstr>Arial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Thin Panda</cp:lastModifiedBy>
  <cp:revision>592</cp:revision>
  <dcterms:created xsi:type="dcterms:W3CDTF">2015-08-18T02:51:41Z</dcterms:created>
  <dcterms:modified xsi:type="dcterms:W3CDTF">2020-11-04T10:00:08Z</dcterms:modified>
  <cp:category/>
</cp:coreProperties>
</file>